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7" r:id="rId2"/>
    <p:sldId id="329" r:id="rId3"/>
    <p:sldId id="271" r:id="rId4"/>
    <p:sldId id="328" r:id="rId5"/>
    <p:sldId id="330" r:id="rId6"/>
    <p:sldId id="336" r:id="rId7"/>
    <p:sldId id="318" r:id="rId8"/>
    <p:sldId id="319" r:id="rId9"/>
    <p:sldId id="327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286" r:id="rId18"/>
    <p:sldId id="287" r:id="rId19"/>
    <p:sldId id="317" r:id="rId20"/>
    <p:sldId id="331" r:id="rId21"/>
    <p:sldId id="335" r:id="rId22"/>
    <p:sldId id="332" r:id="rId23"/>
    <p:sldId id="333" r:id="rId24"/>
    <p:sldId id="334" r:id="rId25"/>
    <p:sldId id="280" r:id="rId26"/>
    <p:sldId id="281" r:id="rId27"/>
    <p:sldId id="337" r:id="rId28"/>
    <p:sldId id="338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146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5" y="0"/>
            <a:ext cx="3037146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756C9-D9C6-42EC-AC3E-50BE0F451BA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313"/>
            <a:ext cx="3037146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5" y="8830313"/>
            <a:ext cx="3037146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4BA87-395A-4BA3-8C40-EC7E2F52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45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5F2923CB-E1A7-4EC6-B448-C8ADA94DA541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0A6A143-CB79-4425-9A56-705C5C2E4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3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0941" indent="-28497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39909" indent="-22798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5871" indent="-22798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1836" indent="-22798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07799" indent="-2279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63762" indent="-2279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19726" indent="-2279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75689" indent="-2279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6BF6772-48D3-447D-B014-F4C4415B73E6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0941" indent="-28497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39909" indent="-22798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5871" indent="-22798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1836" indent="-22798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07799" indent="-2279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63762" indent="-2279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19726" indent="-2279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75689" indent="-2279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370AE0-7375-4DA3-BACE-0F3A2CDA5320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5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0941" indent="-28497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39909" indent="-22798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5871" indent="-22798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1836" indent="-22798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07799" indent="-2279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63762" indent="-2279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19726" indent="-2279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75689" indent="-2279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6BF6772-48D3-447D-B014-F4C4415B73E6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28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FE8CB18-BB2E-4F64-BD6F-6D28BB9F1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0484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ahoma" pitchFamily="-16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81763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ahoma" pitchFamily="-16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D2C5CEA-32E0-4BA5-A089-956AE22A5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7544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ahoma" pitchFamily="-16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81763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ahoma" pitchFamily="-16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B562C32-1937-4F71-9CA6-DAEEAB3FD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948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smtClean="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338BA75C-A9F4-45C9-B4CA-29192C222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834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66BBF39-6CF5-46F2-A578-6352DF039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3878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0" y="-14288"/>
            <a:ext cx="457200" cy="457201"/>
          </a:xfrm>
        </p:spPr>
        <p:txBody>
          <a:bodyPr/>
          <a:lstStyle>
            <a:lvl1pPr>
              <a:defRPr b="0" smtClean="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2C3C8AC3-14B4-422D-9CF6-B1B4572C6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1719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0" y="11113"/>
            <a:ext cx="457200" cy="457200"/>
          </a:xfrm>
        </p:spPr>
        <p:txBody>
          <a:bodyPr/>
          <a:lstStyle>
            <a:lvl1pPr>
              <a:defRPr b="0" smtClean="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3C7CC500-6017-4398-BF17-875B24C9D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9020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-1588" y="-26988"/>
            <a:ext cx="457201" cy="457201"/>
          </a:xfrm>
        </p:spPr>
        <p:txBody>
          <a:bodyPr/>
          <a:lstStyle>
            <a:lvl1pPr>
              <a:defRPr smtClean="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7FFCFF85-F9DE-480D-8707-74CE52D711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8180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ahoma" pitchFamily="-16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81763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ahoma" pitchFamily="-16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81C9307-4D10-4DF0-A3E1-2AE3AC5DE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340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ahoma" pitchFamily="-16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81763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ahoma" pitchFamily="-16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5B362D2-9526-48DA-950E-80BC8A53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9830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ahoma" pitchFamily="-16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81763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ahoma" pitchFamily="-16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3259D83-1908-4C2D-891D-B6599CDCB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373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457200" cy="457200"/>
          </a:xfrm>
          <a:prstGeom prst="rect">
            <a:avLst/>
          </a:prstGeom>
        </p:spPr>
        <p:txBody>
          <a:bodyPr anchor="ctr"/>
          <a:lstStyle>
            <a:lvl1pPr algn="ctr" eaLnBrk="0" hangingPunct="0">
              <a:defRPr sz="1600" b="1" smtClean="0">
                <a:solidFill>
                  <a:srgbClr val="0033CC"/>
                </a:solidFill>
                <a:latin typeface="Tahoma" pitchFamily="-16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E7195E-67A5-47B2-B815-AA562C2B40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7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692150"/>
            <a:ext cx="6264275" cy="865188"/>
          </a:xfrm>
        </p:spPr>
        <p:txBody>
          <a:bodyPr/>
          <a:lstStyle/>
          <a:p>
            <a:r>
              <a:rPr lang="en-US" altLang="en-US" sz="5400" b="1" dirty="0" smtClean="0"/>
              <a:t/>
            </a:r>
            <a:br>
              <a:rPr lang="en-US" altLang="en-US" sz="5400" b="1" dirty="0" smtClean="0"/>
            </a:br>
            <a:r>
              <a:rPr lang="en-US" altLang="en-US" sz="5400" b="1" dirty="0" smtClean="0"/>
              <a:t>The Revised 2014 ACA Code of Ethics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7924799" cy="41910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/>
                </a:solidFill>
              </a:rPr>
              <a:t>A Review of Critical Changes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     www.counseling.org/kaplan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b="1" dirty="0" smtClean="0">
              <a:solidFill>
                <a:schemeClr val="tx1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317" name="Picture 6" descr="acaLogo(reverse)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4450"/>
            <a:ext cx="15128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What Constitutes Basic </a:t>
            </a:r>
            <a:r>
              <a:rPr lang="en-US" sz="4800" b="1" dirty="0" smtClean="0">
                <a:solidFill>
                  <a:schemeClr val="tx2"/>
                </a:solidFill>
              </a:rPr>
              <a:t>Skills?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2817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C.2.a</a:t>
            </a:r>
            <a:r>
              <a:rPr lang="en-US" b="1" dirty="0" smtClean="0"/>
              <a:t>.  BOUNDARIES OF COMPETENCE: </a:t>
            </a:r>
            <a:r>
              <a:rPr lang="en-US" dirty="0" smtClean="0"/>
              <a:t>Counselors </a:t>
            </a:r>
            <a:r>
              <a:rPr lang="en-US" dirty="0"/>
              <a:t>practice only within </a:t>
            </a:r>
            <a:r>
              <a:rPr lang="en-US" dirty="0" smtClean="0"/>
              <a:t>the boundaries </a:t>
            </a:r>
            <a:r>
              <a:rPr lang="en-US" dirty="0"/>
              <a:t>of their competence, </a:t>
            </a:r>
            <a:r>
              <a:rPr lang="en-US" dirty="0" smtClean="0"/>
              <a:t>based on </a:t>
            </a:r>
            <a:r>
              <a:rPr lang="en-US" dirty="0"/>
              <a:t>their education, training, </a:t>
            </a:r>
            <a:r>
              <a:rPr lang="en-US" dirty="0" smtClean="0"/>
              <a:t>supervised experience</a:t>
            </a:r>
            <a:r>
              <a:rPr lang="en-US" dirty="0"/>
              <a:t>, state and </a:t>
            </a:r>
            <a:r>
              <a:rPr lang="en-US" dirty="0" smtClean="0"/>
              <a:t>national professional </a:t>
            </a:r>
            <a:r>
              <a:rPr lang="en-US" dirty="0"/>
              <a:t>credentials, and </a:t>
            </a:r>
            <a:r>
              <a:rPr lang="en-US" dirty="0" smtClean="0"/>
              <a:t>appropriate professional </a:t>
            </a:r>
            <a:r>
              <a:rPr lang="en-US" dirty="0"/>
              <a:t>experience. </a:t>
            </a:r>
            <a:r>
              <a:rPr lang="en-US" b="1" i="1" dirty="0" smtClean="0">
                <a:solidFill>
                  <a:schemeClr val="tx2"/>
                </a:solidFill>
              </a:rPr>
              <a:t>Whereas multicultural </a:t>
            </a:r>
            <a:r>
              <a:rPr lang="en-US" b="1" i="1" dirty="0">
                <a:solidFill>
                  <a:schemeClr val="tx2"/>
                </a:solidFill>
              </a:rPr>
              <a:t>counseling competency </a:t>
            </a:r>
            <a:r>
              <a:rPr lang="en-US" b="1" i="1" dirty="0" smtClean="0">
                <a:solidFill>
                  <a:schemeClr val="tx2"/>
                </a:solidFill>
              </a:rPr>
              <a:t>is required </a:t>
            </a:r>
            <a:r>
              <a:rPr lang="en-US" b="1" i="1" dirty="0">
                <a:solidFill>
                  <a:schemeClr val="tx2"/>
                </a:solidFill>
              </a:rPr>
              <a:t>across all counseling specialties</a:t>
            </a:r>
            <a:r>
              <a:rPr lang="en-US" b="1" i="1" dirty="0" smtClean="0">
                <a:solidFill>
                  <a:schemeClr val="tx2"/>
                </a:solidFill>
              </a:rPr>
              <a:t>, counselors </a:t>
            </a:r>
            <a:r>
              <a:rPr lang="en-US" b="1" i="1" dirty="0">
                <a:solidFill>
                  <a:schemeClr val="tx2"/>
                </a:solidFill>
              </a:rPr>
              <a:t>gain knowledge, </a:t>
            </a:r>
            <a:r>
              <a:rPr lang="en-US" b="1" i="1" dirty="0" smtClean="0">
                <a:solidFill>
                  <a:schemeClr val="tx2"/>
                </a:solidFill>
              </a:rPr>
              <a:t>personal awareness</a:t>
            </a:r>
            <a:r>
              <a:rPr lang="en-US" b="1" i="1" dirty="0">
                <a:solidFill>
                  <a:schemeClr val="tx2"/>
                </a:solidFill>
              </a:rPr>
              <a:t>, sensitivity, dispositions, </a:t>
            </a:r>
            <a:r>
              <a:rPr lang="en-US" b="1" i="1" dirty="0" smtClean="0">
                <a:solidFill>
                  <a:schemeClr val="tx2"/>
                </a:solidFill>
              </a:rPr>
              <a:t>and skills </a:t>
            </a:r>
            <a:r>
              <a:rPr lang="en-US" b="1" i="1" dirty="0">
                <a:solidFill>
                  <a:schemeClr val="tx2"/>
                </a:solidFill>
              </a:rPr>
              <a:t>pertinent to being a </a:t>
            </a:r>
            <a:r>
              <a:rPr lang="en-US" b="1" i="1" dirty="0" smtClean="0">
                <a:solidFill>
                  <a:schemeClr val="tx2"/>
                </a:solidFill>
              </a:rPr>
              <a:t>culturally competent </a:t>
            </a:r>
            <a:r>
              <a:rPr lang="en-US" b="1" i="1" dirty="0">
                <a:solidFill>
                  <a:schemeClr val="tx2"/>
                </a:solidFill>
              </a:rPr>
              <a:t>counselor in working with </a:t>
            </a:r>
            <a:r>
              <a:rPr lang="en-US" b="1" i="1" dirty="0" smtClean="0">
                <a:solidFill>
                  <a:schemeClr val="tx2"/>
                </a:solidFill>
              </a:rPr>
              <a:t>a diverse </a:t>
            </a:r>
            <a:r>
              <a:rPr lang="en-US" b="1" i="1" dirty="0">
                <a:solidFill>
                  <a:schemeClr val="tx2"/>
                </a:solidFill>
              </a:rPr>
              <a:t>client population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4100" dirty="0" smtClean="0"/>
              <a:t>What does this mean?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7600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Where Does This Lead Us?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37088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C.5</a:t>
            </a:r>
            <a:r>
              <a:rPr lang="en-US" b="1" dirty="0" smtClean="0"/>
              <a:t>. NONDISCRIMINATION:  </a:t>
            </a:r>
            <a:r>
              <a:rPr lang="en-US" dirty="0" smtClean="0"/>
              <a:t>Counselors do not condone or engage in discrimination against prospective or current clients, students, employees, supervisees, or research participants based on </a:t>
            </a:r>
            <a:r>
              <a:rPr lang="en-US" b="1" i="1" dirty="0" smtClean="0">
                <a:solidFill>
                  <a:schemeClr val="tx2"/>
                </a:solidFill>
              </a:rPr>
              <a:t>age, culture, disability, ethnicity, race, religion/ spirituality, gender, gender identity, sexual orientation, marital/partnership status, language preference, socioeconomic status, immigration status, or any basis proscribed by law.</a:t>
            </a:r>
            <a:endParaRPr lang="en-US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pPr lvl="1"/>
            <a:r>
              <a:rPr lang="en-US" sz="4800" b="1" dirty="0">
                <a:solidFill>
                  <a:schemeClr val="tx2"/>
                </a:solidFill>
                <a:latin typeface="+mj-lt"/>
              </a:rPr>
              <a:t>Confusion Over Competence To Provide Services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825625"/>
            <a:ext cx="8686800" cy="4530726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 err="1" smtClean="0"/>
              <a:t>C.2.a</a:t>
            </a:r>
            <a:r>
              <a:rPr lang="en-US" sz="3300" b="1" dirty="0" smtClean="0"/>
              <a:t>.  BOUNDARIES OF COMPETENCE: </a:t>
            </a:r>
            <a:r>
              <a:rPr lang="en-US" sz="3300" b="1" i="1" dirty="0" smtClean="0">
                <a:solidFill>
                  <a:schemeClr val="tx2"/>
                </a:solidFill>
              </a:rPr>
              <a:t>Counselors practice only within the boundaries of their competence, based on their education, training, supervised experience, state and national professional credentials, and appropriate professional experience. </a:t>
            </a:r>
            <a:r>
              <a:rPr lang="en-US" sz="3300" dirty="0" smtClean="0"/>
              <a:t>Whereas multicultural counseling competency is required across all counseling specialties, counselors gain knowledge, personal awareness, sensitivity, dispositions, and skills pertinent to being a culturally competent counselor in working with a diverse client population.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800" dirty="0" smtClean="0"/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6938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What is Competence?  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839200" cy="4713288"/>
          </a:xfrm>
        </p:spPr>
        <p:txBody>
          <a:bodyPr/>
          <a:lstStyle/>
          <a:p>
            <a:r>
              <a:rPr lang="en-US" b="1" dirty="0" smtClean="0"/>
              <a:t>Competence is not an either/or concept</a:t>
            </a:r>
          </a:p>
          <a:p>
            <a:pPr lvl="1"/>
            <a:r>
              <a:rPr lang="en-US" b="1" dirty="0" smtClean="0"/>
              <a:t>Continuum of competence </a:t>
            </a:r>
          </a:p>
          <a:p>
            <a:pPr lvl="2"/>
            <a:r>
              <a:rPr lang="en-US" b="1" dirty="0" smtClean="0"/>
              <a:t>Competence is always growing and changing with the people and issues we work with.</a:t>
            </a:r>
          </a:p>
          <a:p>
            <a:pPr lvl="4"/>
            <a:endParaRPr lang="en-US" b="1" dirty="0" smtClean="0"/>
          </a:p>
          <a:p>
            <a:pPr lvl="1"/>
            <a:r>
              <a:rPr lang="en-US" b="1" dirty="0" smtClean="0"/>
              <a:t>Growing Competence Requirements </a:t>
            </a:r>
          </a:p>
          <a:p>
            <a:pPr lvl="2"/>
            <a:r>
              <a:rPr lang="en-US" b="1" dirty="0" smtClean="0"/>
              <a:t>Staying current with literature &amp; knowledge</a:t>
            </a:r>
          </a:p>
          <a:p>
            <a:pPr lvl="2"/>
            <a:r>
              <a:rPr lang="en-US" b="1" dirty="0" smtClean="0"/>
              <a:t>Acquiring appropriate skills </a:t>
            </a:r>
            <a:r>
              <a:rPr lang="en-US" sz="1650" b="1" dirty="0"/>
              <a:t>(</a:t>
            </a:r>
            <a:r>
              <a:rPr lang="en-US" sz="1650" b="1" dirty="0" err="1"/>
              <a:t>CEUs</a:t>
            </a:r>
            <a:r>
              <a:rPr lang="en-US" sz="1650" b="1" dirty="0"/>
              <a:t>, supervision, consultation, etc.)</a:t>
            </a:r>
          </a:p>
          <a:p>
            <a:pPr lvl="2"/>
            <a:r>
              <a:rPr lang="en-US" b="1" dirty="0" smtClean="0"/>
              <a:t>Understanding when referral is necessary due to inability to gain competence required in a timely fashion</a:t>
            </a:r>
          </a:p>
          <a:p>
            <a:pPr lvl="3"/>
            <a:r>
              <a:rPr lang="en-US" b="1" dirty="0" smtClean="0"/>
              <a:t>Fisher, 2003</a:t>
            </a:r>
          </a:p>
        </p:txBody>
      </p:sp>
    </p:spTree>
    <p:extLst>
      <p:ext uri="{BB962C8B-B14F-4D97-AF65-F5344CB8AC3E}">
        <p14:creationId xmlns:p14="http://schemas.microsoft.com/office/powerpoint/2010/main" val="389782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Confusion Over Imposition of Values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63708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A.4.b</a:t>
            </a:r>
            <a:r>
              <a:rPr lang="en-US" b="1" dirty="0" smtClean="0"/>
              <a:t>. PERSONAL VALUES:  </a:t>
            </a:r>
            <a:r>
              <a:rPr lang="en-US" dirty="0" smtClean="0"/>
              <a:t>Counselors are aware of—</a:t>
            </a:r>
            <a:r>
              <a:rPr lang="en-US" b="1" i="1" dirty="0" smtClean="0">
                <a:solidFill>
                  <a:schemeClr val="tx2"/>
                </a:solidFill>
              </a:rPr>
              <a:t>and avoid imposing</a:t>
            </a:r>
            <a:r>
              <a:rPr lang="en-US" dirty="0" smtClean="0"/>
              <a:t>—their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own values, attitudes, beliefs, and behaviors. </a:t>
            </a:r>
            <a:r>
              <a:rPr lang="en-US" b="1" dirty="0" smtClean="0">
                <a:solidFill>
                  <a:schemeClr val="tx2"/>
                </a:solidFill>
              </a:rPr>
              <a:t>Counselors respect the diversity of clients, trainees, and research participants and seek training in areas in which they are at risk of imposing their values onto clients, </a:t>
            </a:r>
            <a:r>
              <a:rPr lang="en-US" dirty="0" smtClean="0"/>
              <a:t>especially when the counselor’s values are inconsistent with the client’s goals or are discriminatory in nature.</a:t>
            </a:r>
          </a:p>
          <a:p>
            <a:endParaRPr lang="en-US" dirty="0"/>
          </a:p>
          <a:p>
            <a:r>
              <a:rPr lang="en-US" sz="3500" dirty="0" smtClean="0"/>
              <a:t>What does this mean? 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43726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Confusion Over Issues of Counter-Transference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8763000" cy="3798888"/>
          </a:xfrm>
        </p:spPr>
        <p:txBody>
          <a:bodyPr/>
          <a:lstStyle/>
          <a:p>
            <a:r>
              <a:rPr lang="en-US" sz="4000" b="1" dirty="0" err="1" smtClean="0"/>
              <a:t>A.4.a</a:t>
            </a:r>
            <a:r>
              <a:rPr lang="en-US" sz="4000" b="1" dirty="0" smtClean="0"/>
              <a:t>. AVOIDING HARM:  </a:t>
            </a:r>
            <a:r>
              <a:rPr lang="en-US" sz="4000" dirty="0" smtClean="0"/>
              <a:t>Counselors </a:t>
            </a:r>
            <a:r>
              <a:rPr lang="en-US" sz="4000" b="1" i="1" dirty="0" smtClean="0">
                <a:solidFill>
                  <a:schemeClr val="tx2"/>
                </a:solidFill>
              </a:rPr>
              <a:t>act to avoid</a:t>
            </a:r>
            <a:r>
              <a:rPr lang="en-US" sz="4000" i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/>
              <a:t>harming their clients, trainees, and research participants and to minimize or to remedy unavoidable or unanticipated harm.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92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Confusion Over Issues </a:t>
            </a:r>
            <a:r>
              <a:rPr lang="en-US" b="1" dirty="0" smtClean="0">
                <a:solidFill>
                  <a:schemeClr val="tx2"/>
                </a:solidFill>
              </a:rPr>
              <a:t>of </a:t>
            </a:r>
            <a:r>
              <a:rPr lang="en-US" b="1" dirty="0">
                <a:solidFill>
                  <a:schemeClr val="tx2"/>
                </a:solidFill>
              </a:rPr>
              <a:t>Counter-Transference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686800" cy="4256088"/>
          </a:xfrm>
        </p:spPr>
        <p:txBody>
          <a:bodyPr/>
          <a:lstStyle/>
          <a:p>
            <a:r>
              <a:rPr lang="en-US" sz="3600" dirty="0" smtClean="0"/>
              <a:t>Confusion over referring when conflict occurs</a:t>
            </a:r>
          </a:p>
          <a:p>
            <a:pPr lvl="1"/>
            <a:r>
              <a:rPr lang="en-US" sz="3200" dirty="0" smtClean="0"/>
              <a:t>Professional ethics require the professional to be proactive before referring</a:t>
            </a:r>
          </a:p>
          <a:p>
            <a:pPr lvl="2"/>
            <a:r>
              <a:rPr lang="en-US" sz="2800" dirty="0" smtClean="0"/>
              <a:t>Obtain consultation</a:t>
            </a:r>
          </a:p>
          <a:p>
            <a:pPr lvl="2"/>
            <a:r>
              <a:rPr lang="en-US" sz="2800" dirty="0" smtClean="0"/>
              <a:t>Obtain supervision</a:t>
            </a:r>
          </a:p>
          <a:p>
            <a:pPr lvl="2"/>
            <a:r>
              <a:rPr lang="en-US" sz="2800" dirty="0" smtClean="0"/>
              <a:t>Obtain education</a:t>
            </a:r>
            <a:endParaRPr lang="en-US" dirty="0" smtClean="0"/>
          </a:p>
          <a:p>
            <a:r>
              <a:rPr lang="en-US" sz="3600" dirty="0" smtClean="0"/>
              <a:t>Referral is LAST RESORT</a:t>
            </a:r>
          </a:p>
        </p:txBody>
      </p:sp>
    </p:spTree>
    <p:extLst>
      <p:ext uri="{BB962C8B-B14F-4D97-AF65-F5344CB8AC3E}">
        <p14:creationId xmlns:p14="http://schemas.microsoft.com/office/powerpoint/2010/main" val="34553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800600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tx2"/>
                </a:solidFill>
              </a:rPr>
              <a:t>Raising the bar </a:t>
            </a:r>
            <a:r>
              <a:rPr lang="en-US" sz="6600" dirty="0" smtClean="0">
                <a:solidFill>
                  <a:schemeClr val="tx2"/>
                </a:solidFill>
              </a:rPr>
              <a:t/>
            </a:r>
            <a:br>
              <a:rPr lang="en-US" sz="6600" dirty="0" smtClean="0">
                <a:solidFill>
                  <a:schemeClr val="tx2"/>
                </a:solidFill>
              </a:rPr>
            </a:br>
            <a:r>
              <a:rPr lang="en-US" sz="6600" dirty="0" smtClean="0">
                <a:solidFill>
                  <a:schemeClr val="tx2"/>
                </a:solidFill>
              </a:rPr>
              <a:t/>
            </a:r>
            <a:br>
              <a:rPr lang="en-US" sz="6600" dirty="0" smtClean="0">
                <a:solidFill>
                  <a:schemeClr val="tx2"/>
                </a:solidFill>
              </a:rPr>
            </a:br>
            <a:r>
              <a:rPr lang="en-US" sz="6600" dirty="0">
                <a:solidFill>
                  <a:schemeClr val="tx2"/>
                </a:solidFill>
              </a:rPr>
              <a:t/>
            </a:r>
            <a:br>
              <a:rPr lang="en-US" sz="6600" dirty="0">
                <a:solidFill>
                  <a:schemeClr val="tx2"/>
                </a:solidFill>
              </a:rPr>
            </a:br>
            <a:r>
              <a:rPr lang="en-US" sz="6600" dirty="0" smtClean="0">
                <a:solidFill>
                  <a:schemeClr val="tx2"/>
                </a:solidFill>
              </a:rPr>
              <a:t/>
            </a:r>
            <a:br>
              <a:rPr lang="en-US" sz="6600" dirty="0" smtClean="0">
                <a:solidFill>
                  <a:schemeClr val="tx2"/>
                </a:solidFill>
              </a:rPr>
            </a:br>
            <a:r>
              <a:rPr lang="en-US" sz="6600" b="1" dirty="0" smtClean="0">
                <a:solidFill>
                  <a:schemeClr val="tx2"/>
                </a:solidFill>
              </a:rPr>
              <a:t>for counselor educators </a:t>
            </a:r>
            <a:endParaRPr lang="en-US" sz="66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6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935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Counselor educators now have the ethical obligation to provide: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514600"/>
            <a:ext cx="8991600" cy="3722688"/>
          </a:xfrm>
        </p:spPr>
        <p:txBody>
          <a:bodyPr/>
          <a:lstStyle/>
          <a:p>
            <a:r>
              <a:rPr lang="en-US" sz="3600" b="1" dirty="0"/>
              <a:t>C</a:t>
            </a:r>
            <a:r>
              <a:rPr lang="en-US" sz="3600" b="1" dirty="0" smtClean="0"/>
              <a:t>urrent information &amp; knowledge </a:t>
            </a:r>
            <a:r>
              <a:rPr lang="en-US" sz="2800" dirty="0" smtClean="0"/>
              <a:t>(F.7.b)</a:t>
            </a:r>
          </a:p>
          <a:p>
            <a:r>
              <a:rPr lang="en-US" sz="3600" b="1" dirty="0"/>
              <a:t>I</a:t>
            </a:r>
            <a:r>
              <a:rPr lang="en-US" sz="3600" b="1" dirty="0" smtClean="0"/>
              <a:t>nstruction only within their areas of competency </a:t>
            </a:r>
            <a:r>
              <a:rPr lang="en-US" sz="2800" dirty="0" smtClean="0"/>
              <a:t>(F.7.b)</a:t>
            </a:r>
          </a:p>
          <a:p>
            <a:r>
              <a:rPr lang="en-US" sz="3600" b="1" dirty="0"/>
              <a:t>D</a:t>
            </a:r>
            <a:r>
              <a:rPr lang="en-US" sz="3600" b="1" dirty="0" smtClean="0"/>
              <a:t>irect assistance with field placements </a:t>
            </a:r>
            <a:r>
              <a:rPr lang="en-US" sz="2800" dirty="0" smtClean="0"/>
              <a:t>(F.7.i)</a:t>
            </a:r>
          </a:p>
          <a:p>
            <a:r>
              <a:rPr lang="en-US" sz="3600" b="1" dirty="0"/>
              <a:t>C</a:t>
            </a:r>
            <a:r>
              <a:rPr lang="en-US" sz="3600" b="1" dirty="0" smtClean="0"/>
              <a:t>areer assistance to students </a:t>
            </a:r>
            <a:r>
              <a:rPr lang="en-US" sz="2800" dirty="0" smtClean="0"/>
              <a:t>(F.8.b)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7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4017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As well as now explicitly stating the ethics of gatekeeping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8656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“[Counselor educators] recommend dismissal from training programs…when students are unable to demonstrate they can provide competent professional services to a range of diverse clients.” </a:t>
            </a:r>
            <a:r>
              <a:rPr lang="en-US" sz="2800" b="1" dirty="0" smtClean="0"/>
              <a:t>(F.6.b)</a:t>
            </a:r>
          </a:p>
          <a:p>
            <a:pPr marL="0" indent="0">
              <a:buNone/>
            </a:pPr>
            <a:r>
              <a:rPr lang="en-US" b="1" dirty="0" smtClean="0"/>
              <a:t>“Counselor Educators may require students to address any personal concerns that have the potential to affect professional competency” </a:t>
            </a:r>
            <a:r>
              <a:rPr lang="en-US" sz="2800" b="1" dirty="0" smtClean="0"/>
              <a:t>(F.8.d)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171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638800"/>
            <a:ext cx="7239000" cy="1219200"/>
          </a:xfrm>
        </p:spPr>
        <p:txBody>
          <a:bodyPr/>
          <a:lstStyle/>
          <a:p>
            <a:r>
              <a:rPr lang="en-US" sz="4000" b="1" dirty="0" smtClean="0"/>
              <a:t>www.counseling.org/ethics</a:t>
            </a:r>
            <a:endParaRPr lang="en-US" sz="4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"/>
            <a:ext cx="4402836" cy="5537789"/>
          </a:xfrm>
        </p:spPr>
      </p:pic>
    </p:spTree>
    <p:extLst>
      <p:ext uri="{BB962C8B-B14F-4D97-AF65-F5344CB8AC3E}">
        <p14:creationId xmlns:p14="http://schemas.microsoft.com/office/powerpoint/2010/main" val="220232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971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New Section!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/>
              <a:t>H. Distance Counseling, Technology and Social Media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Why now? Why this?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94288"/>
          </a:xfrm>
        </p:spPr>
        <p:txBody>
          <a:bodyPr/>
          <a:lstStyle/>
          <a:p>
            <a:r>
              <a:rPr lang="en-US" b="1" dirty="0" smtClean="0"/>
              <a:t>Increased </a:t>
            </a:r>
            <a:r>
              <a:rPr lang="en-US" b="1" dirty="0"/>
              <a:t>use of technology in counseling practice (globalization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b="1" dirty="0"/>
              <a:t>Proliferation of social media </a:t>
            </a:r>
            <a:r>
              <a:rPr lang="en-US" b="1" dirty="0" smtClean="0"/>
              <a:t>platforms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b="1" dirty="0"/>
              <a:t>Increase in technology-related </a:t>
            </a:r>
            <a:r>
              <a:rPr lang="en-US" b="1" dirty="0" smtClean="0"/>
              <a:t>complaints/violations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b="1" dirty="0"/>
              <a:t>Evolution of distance counseling requirements at the licensure board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5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Distance Counseling Concerns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84688"/>
          </a:xfrm>
        </p:spPr>
        <p:txBody>
          <a:bodyPr/>
          <a:lstStyle/>
          <a:p>
            <a:r>
              <a:rPr lang="en-US" sz="3600" b="1" dirty="0" smtClean="0"/>
              <a:t>Informed consent requirements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 smtClean="0"/>
              <a:t>Ensuring confidentiality—is this possible?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 smtClean="0"/>
              <a:t>Client Verification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2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Thoughts on Technology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60888"/>
          </a:xfrm>
        </p:spPr>
        <p:txBody>
          <a:bodyPr/>
          <a:lstStyle/>
          <a:p>
            <a:r>
              <a:rPr lang="en-US" sz="3600" b="1" dirty="0" smtClean="0"/>
              <a:t>How do I access technology? Let me count the ways…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 smtClean="0"/>
              <a:t>Reasonable access for all</a:t>
            </a:r>
          </a:p>
          <a:p>
            <a:endParaRPr lang="en-US" sz="3600" b="1" dirty="0"/>
          </a:p>
          <a:p>
            <a:r>
              <a:rPr lang="en-US" sz="3600" b="1" dirty="0" smtClean="0"/>
              <a:t>Evaluating effectiveness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854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Social Media Situations	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To friend or not to friend? Introducing the “Personal Virtual Relationship”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 smtClean="0"/>
              <a:t>What your online presence says—and doesn’t say—about you</a:t>
            </a:r>
          </a:p>
          <a:p>
            <a:endParaRPr lang="en-US" sz="3600" b="1" dirty="0"/>
          </a:p>
          <a:p>
            <a:r>
              <a:rPr lang="en-US" sz="3600" b="1" dirty="0" smtClean="0"/>
              <a:t>The perils of oversharing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5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610600" cy="3330575"/>
          </a:xfrm>
        </p:spPr>
        <p:txBody>
          <a:bodyPr/>
          <a:lstStyle/>
          <a:p>
            <a:pPr algn="ctr"/>
            <a:r>
              <a:rPr lang="en-US" dirty="0" smtClean="0"/>
              <a:t>The ACA knowledge center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       </a:t>
            </a:r>
            <a:r>
              <a:rPr lang="en-US" b="1" dirty="0" smtClean="0"/>
              <a:t>www.counseling.org</a:t>
            </a: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609601"/>
            <a:ext cx="8686799" cy="1295399"/>
          </a:xfrm>
        </p:spPr>
        <p:txBody>
          <a:bodyPr/>
          <a:lstStyle/>
          <a:p>
            <a:pPr algn="ctr"/>
            <a:r>
              <a:rPr lang="en-US" sz="4800" b="1" cap="all" dirty="0" smtClean="0">
                <a:solidFill>
                  <a:srgbClr val="1F497D"/>
                </a:solidFill>
              </a:rPr>
              <a:t>Where </a:t>
            </a:r>
            <a:r>
              <a:rPr lang="en-US" sz="4800" b="1" cap="all" dirty="0">
                <a:solidFill>
                  <a:srgbClr val="1F497D"/>
                </a:solidFill>
              </a:rPr>
              <a:t>to go from here</a:t>
            </a:r>
            <a:endParaRPr lang="en-U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2690812" cy="216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4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554162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ACA 2014 ethics code resources 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800600"/>
          </a:xfrm>
        </p:spPr>
        <p:txBody>
          <a:bodyPr/>
          <a:lstStyle/>
          <a:p>
            <a:r>
              <a:rPr lang="en-US" sz="4000" b="1" dirty="0" smtClean="0"/>
              <a:t>Webinar series</a:t>
            </a:r>
          </a:p>
          <a:p>
            <a:pPr marL="0" indent="0">
              <a:buNone/>
            </a:pPr>
            <a:endParaRPr lang="en-US" sz="1100" b="1" dirty="0" smtClean="0"/>
          </a:p>
          <a:p>
            <a:r>
              <a:rPr lang="en-US" sz="4000" b="1" dirty="0" smtClean="0"/>
              <a:t>Interview series </a:t>
            </a:r>
          </a:p>
          <a:p>
            <a:pPr marL="0" indent="0">
              <a:buNone/>
            </a:pPr>
            <a:endParaRPr lang="en-US" sz="1100" b="1" dirty="0" smtClean="0"/>
          </a:p>
          <a:p>
            <a:r>
              <a:rPr lang="en-US" sz="4000" b="1" dirty="0" smtClean="0"/>
              <a:t>Books</a:t>
            </a:r>
          </a:p>
          <a:p>
            <a:pPr lvl="1"/>
            <a:r>
              <a:rPr lang="en-US" b="1" dirty="0" smtClean="0"/>
              <a:t>Ethics casebook by Herlihy &amp; Corey</a:t>
            </a:r>
          </a:p>
          <a:p>
            <a:pPr lvl="1"/>
            <a:r>
              <a:rPr lang="en-US" b="1" dirty="0" smtClean="0"/>
              <a:t>Boundary Issues in Counseling by H&amp;C</a:t>
            </a:r>
          </a:p>
          <a:p>
            <a:pPr marL="457200" lvl="1" indent="0">
              <a:buNone/>
            </a:pPr>
            <a:endParaRPr lang="en-US" sz="1100" b="1" dirty="0" smtClean="0"/>
          </a:p>
          <a:p>
            <a:r>
              <a:rPr lang="en-US" sz="4000" b="1" dirty="0" smtClean="0"/>
              <a:t>The code itself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3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295401"/>
            <a:ext cx="8763000" cy="230505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Consults with the ACA </a:t>
            </a:r>
            <a:r>
              <a:rPr lang="en-US" sz="5400" b="1" dirty="0">
                <a:solidFill>
                  <a:schemeClr val="tx2"/>
                </a:solidFill>
              </a:rPr>
              <a:t>e</a:t>
            </a:r>
            <a:r>
              <a:rPr lang="en-US" sz="5400" b="1" dirty="0" smtClean="0">
                <a:solidFill>
                  <a:schemeClr val="tx2"/>
                </a:solidFill>
              </a:rPr>
              <a:t>thics department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800-347-6647x314 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ethics@counseling.org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97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692150"/>
            <a:ext cx="6264275" cy="865188"/>
          </a:xfrm>
        </p:spPr>
        <p:txBody>
          <a:bodyPr/>
          <a:lstStyle/>
          <a:p>
            <a:r>
              <a:rPr lang="en-US" altLang="en-US" sz="5400" b="1" dirty="0" smtClean="0"/>
              <a:t/>
            </a:r>
            <a:br>
              <a:rPr lang="en-US" altLang="en-US" sz="5400" b="1" dirty="0" smtClean="0"/>
            </a:br>
            <a:r>
              <a:rPr lang="en-US" altLang="en-US" sz="5400" b="1" dirty="0" smtClean="0"/>
              <a:t>The Revised 2014 ACA Code of Ethics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7924799" cy="41910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/>
                </a:solidFill>
              </a:rPr>
              <a:t>A Review of Critical Changes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     www.counseling.org/kaplan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b="1" dirty="0" smtClean="0">
              <a:solidFill>
                <a:schemeClr val="tx1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317" name="Picture 6" descr="acaLogo(reverse)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4450"/>
            <a:ext cx="15128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609600"/>
            <a:ext cx="9433048" cy="6330648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4000" b="1" dirty="0" smtClean="0">
                <a:solidFill>
                  <a:schemeClr val="tx2"/>
                </a:solidFill>
              </a:rPr>
              <a:t>Perry Francis</a:t>
            </a: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Chair, Ethics Revision Task Force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pfrancis@emich.edu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4000" b="1" dirty="0" smtClean="0">
                <a:solidFill>
                  <a:schemeClr val="tx2"/>
                </a:solidFill>
              </a:rPr>
              <a:t>Erin Martz</a:t>
            </a: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Ethics Revision Task Force staff liaison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emartz@counseling.org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4000" b="1" dirty="0" smtClean="0">
                <a:solidFill>
                  <a:schemeClr val="tx2"/>
                </a:solidFill>
              </a:rPr>
              <a:t>David Kaplan</a:t>
            </a: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Ethics Revision Task Force staff </a:t>
            </a:r>
            <a:r>
              <a:rPr lang="en-US" sz="2800" b="1" dirty="0" smtClean="0">
                <a:solidFill>
                  <a:schemeClr val="tx2"/>
                </a:solidFill>
              </a:rPr>
              <a:t>liaison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dkaplan@counseling.org</a:t>
            </a: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</a:rPr>
              <a:t/>
            </a:r>
            <a:br>
              <a:rPr lang="en-US" sz="2800" b="1" dirty="0" smtClean="0">
                <a:solidFill>
                  <a:srgbClr val="0033CC"/>
                </a:solidFill>
              </a:rPr>
            </a:br>
            <a:r>
              <a:rPr lang="en-US" sz="2400" b="1" dirty="0" smtClean="0">
                <a:solidFill>
                  <a:srgbClr val="0033CC"/>
                </a:solidFill>
              </a:rPr>
              <a:t/>
            </a:r>
            <a:br>
              <a:rPr lang="en-US" sz="2400" b="1" dirty="0" smtClean="0">
                <a:solidFill>
                  <a:srgbClr val="0033CC"/>
                </a:solidFill>
              </a:rPr>
            </a:br>
            <a:r>
              <a:rPr lang="en-US" sz="2400" b="1" dirty="0" smtClean="0">
                <a:solidFill>
                  <a:srgbClr val="0033CC"/>
                </a:solidFill>
              </a:rPr>
              <a:t/>
            </a:r>
            <a:br>
              <a:rPr lang="en-US" sz="2400" b="1" dirty="0" smtClean="0">
                <a:solidFill>
                  <a:srgbClr val="0033CC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tx2"/>
                </a:solidFill>
              </a:rPr>
              <a:t>Why us?</a:t>
            </a:r>
            <a:endParaRPr lang="en-US" sz="66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724400" cy="370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2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</a:rPr>
              <a:t>Members of the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ACA Ethics Revision Task Force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852988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en-US" sz="3200" b="1" dirty="0"/>
              <a:t>Jeannette Baca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3200" b="1" dirty="0"/>
              <a:t>Janelle Disney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3200" b="1" dirty="0" smtClean="0"/>
              <a:t>Perry </a:t>
            </a:r>
            <a:r>
              <a:rPr lang="en-US" altLang="en-US" sz="3200" b="1" dirty="0"/>
              <a:t>Francis </a:t>
            </a:r>
            <a:r>
              <a:rPr lang="en-US" altLang="en-US" b="1" dirty="0"/>
              <a:t>(</a:t>
            </a:r>
            <a:r>
              <a:rPr lang="en-US" altLang="en-US" b="1" dirty="0" smtClean="0"/>
              <a:t>Chair)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3200" b="1" dirty="0" smtClean="0"/>
              <a:t>Gary Goodnough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3200" b="1" dirty="0" smtClean="0"/>
              <a:t>Mary Hermann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3200" b="1" dirty="0"/>
              <a:t>Shannon </a:t>
            </a:r>
            <a:r>
              <a:rPr lang="en-US" altLang="en-US" sz="3200" b="1" dirty="0" smtClean="0"/>
              <a:t>Hodges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3200" b="1" dirty="0">
                <a:solidFill>
                  <a:prstClr val="black"/>
                </a:solidFill>
              </a:rPr>
              <a:t>Lynn Linde</a:t>
            </a:r>
          </a:p>
          <a:p>
            <a:pPr marL="342900" lvl="1" indent="-342900">
              <a:buFont typeface="Arial" charset="0"/>
              <a:buChar char="•"/>
            </a:pPr>
            <a:endParaRPr lang="en-US" altLang="en-US" sz="3200" b="1" dirty="0" smtClean="0"/>
          </a:p>
          <a:p>
            <a:pPr marL="342900" lvl="1" indent="-342900">
              <a:buFont typeface="Arial" charset="0"/>
              <a:buChar char="•"/>
            </a:pPr>
            <a:endParaRPr lang="en-US" altLang="en-US" sz="2800" dirty="0" smtClean="0"/>
          </a:p>
          <a:p>
            <a:pPr marL="342900" lvl="1" indent="-342900">
              <a:buFont typeface="Arial" charset="0"/>
              <a:buChar char="•"/>
            </a:pPr>
            <a:endParaRPr lang="en-US" altLang="en-US" sz="2800" dirty="0"/>
          </a:p>
          <a:p>
            <a:pPr marL="342900" lvl="1" indent="-342900">
              <a:buFont typeface="Arial" charset="0"/>
              <a:buChar char="•"/>
            </a:pPr>
            <a:endParaRPr lang="en-US" altLang="en-US" sz="2800" dirty="0" smtClean="0">
              <a:solidFill>
                <a:srgbClr val="0033CC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endParaRPr lang="en-US" altLang="en-US" sz="2800" dirty="0" smtClean="0">
              <a:solidFill>
                <a:srgbClr val="0033CC"/>
              </a:solidFill>
            </a:endParaRP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4340" name="Content Placeholder 7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572000" cy="4852988"/>
          </a:xfrm>
        </p:spPr>
        <p:txBody>
          <a:bodyPr/>
          <a:lstStyle/>
          <a:p>
            <a:r>
              <a:rPr lang="en-US" altLang="en-US" sz="3200" b="1" dirty="0" smtClean="0"/>
              <a:t>Linda Shaw</a:t>
            </a:r>
          </a:p>
          <a:p>
            <a:r>
              <a:rPr lang="en-US" altLang="en-US" sz="3200" b="1" dirty="0" smtClean="0"/>
              <a:t>Shawn Spurgeon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3200" b="1" dirty="0"/>
              <a:t>Michelle </a:t>
            </a:r>
            <a:r>
              <a:rPr lang="en-US" altLang="en-US" sz="3200" b="1" dirty="0" smtClean="0"/>
              <a:t>Wade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3200" b="1" dirty="0" smtClean="0"/>
              <a:t>Richard Watts</a:t>
            </a:r>
            <a:endParaRPr lang="en-US" altLang="en-US" sz="3200" b="1" dirty="0"/>
          </a:p>
          <a:p>
            <a:pPr marL="342900" lvl="1" indent="-342900">
              <a:buFont typeface="Arial" charset="0"/>
              <a:buChar char="•"/>
            </a:pPr>
            <a:r>
              <a:rPr lang="en-US" altLang="en-US" sz="3200" b="1" dirty="0">
                <a:solidFill>
                  <a:prstClr val="black"/>
                </a:solidFill>
              </a:rPr>
              <a:t>Erin Martz </a:t>
            </a:r>
            <a:r>
              <a:rPr lang="en-US" altLang="en-US" b="1" dirty="0">
                <a:solidFill>
                  <a:prstClr val="black"/>
                </a:solidFill>
              </a:rPr>
              <a:t>(staff liaison)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3200" b="1" dirty="0">
                <a:solidFill>
                  <a:prstClr val="black"/>
                </a:solidFill>
              </a:rPr>
              <a:t>David </a:t>
            </a:r>
            <a:r>
              <a:rPr lang="en-US" altLang="en-US" sz="3200" b="1" dirty="0" smtClean="0">
                <a:solidFill>
                  <a:prstClr val="black"/>
                </a:solidFill>
              </a:rPr>
              <a:t>Kaplan </a:t>
            </a:r>
            <a:r>
              <a:rPr lang="en-US" altLang="en-US" b="1" dirty="0" smtClean="0">
                <a:solidFill>
                  <a:prstClr val="black"/>
                </a:solidFill>
              </a:rPr>
              <a:t>(staff liaison</a:t>
            </a:r>
            <a:r>
              <a:rPr lang="en-US" altLang="en-US" b="1" dirty="0">
                <a:solidFill>
                  <a:prstClr val="black"/>
                </a:solidFill>
              </a:rPr>
              <a:t>)</a:t>
            </a:r>
          </a:p>
          <a:p>
            <a:pPr marL="0" lvl="1" indent="0">
              <a:buNone/>
            </a:pPr>
            <a:endParaRPr lang="en-US" alt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2516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Topics for today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37088"/>
          </a:xfrm>
        </p:spPr>
        <p:txBody>
          <a:bodyPr/>
          <a:lstStyle/>
          <a:p>
            <a:r>
              <a:rPr lang="en-US" sz="3600" b="1" dirty="0"/>
              <a:t>O</a:t>
            </a:r>
            <a:r>
              <a:rPr lang="en-US" sz="3600" b="1" dirty="0" smtClean="0"/>
              <a:t>ur personal and professional values</a:t>
            </a:r>
          </a:p>
          <a:p>
            <a:pPr marL="0" indent="0">
              <a:buNone/>
            </a:pPr>
            <a:endParaRPr lang="en-US" sz="3600" b="1" dirty="0" smtClean="0"/>
          </a:p>
          <a:p>
            <a:r>
              <a:rPr lang="en-US" sz="3600" b="1" dirty="0" smtClean="0"/>
              <a:t>Raising the bar for counselor educators</a:t>
            </a:r>
          </a:p>
          <a:p>
            <a:pPr marL="0" indent="0">
              <a:buNone/>
            </a:pPr>
            <a:endParaRPr lang="en-US" sz="3600" b="1" dirty="0" smtClean="0"/>
          </a:p>
          <a:p>
            <a:r>
              <a:rPr lang="en-US" sz="3600" b="1" dirty="0" smtClean="0"/>
              <a:t>Social media, distance counseling, and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24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Referrals, Skills, Competence, &amp; Values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32288"/>
          </a:xfrm>
        </p:spPr>
        <p:txBody>
          <a:bodyPr/>
          <a:lstStyle/>
          <a:p>
            <a:r>
              <a:rPr lang="en-US" dirty="0" smtClean="0"/>
              <a:t>The issue of REFERRALS has been revised in the 2014 </a:t>
            </a:r>
            <a:r>
              <a:rPr lang="en-US" dirty="0" err="1" smtClean="0"/>
              <a:t>CoE</a:t>
            </a:r>
            <a:endParaRPr lang="en-US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Why was this necessary</a:t>
            </a:r>
          </a:p>
          <a:p>
            <a:pPr lvl="1"/>
            <a:r>
              <a:rPr lang="en-US" dirty="0" smtClean="0"/>
              <a:t>Confusion over what constitutes basic skills</a:t>
            </a:r>
          </a:p>
          <a:p>
            <a:pPr lvl="1"/>
            <a:r>
              <a:rPr lang="en-US" dirty="0" smtClean="0"/>
              <a:t>Confusion over competence to provide services</a:t>
            </a:r>
          </a:p>
          <a:p>
            <a:pPr lvl="1"/>
            <a:r>
              <a:rPr lang="en-US" dirty="0" smtClean="0"/>
              <a:t>Confusion over imposition of values</a:t>
            </a:r>
          </a:p>
          <a:p>
            <a:pPr lvl="1"/>
            <a:r>
              <a:rPr lang="en-US" dirty="0" smtClean="0"/>
              <a:t>Confusion over issues of counter-transference</a:t>
            </a:r>
          </a:p>
        </p:txBody>
      </p:sp>
    </p:spTree>
    <p:extLst>
      <p:ext uri="{BB962C8B-B14F-4D97-AF65-F5344CB8AC3E}">
        <p14:creationId xmlns:p14="http://schemas.microsoft.com/office/powerpoint/2010/main" val="32232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4800" b="1" dirty="0" smtClean="0">
                <a:solidFill>
                  <a:schemeClr val="tx2"/>
                </a:solidFill>
                <a:latin typeface="+mj-lt"/>
              </a:rPr>
              <a:t>What Constitutes Basic Skills?</a:t>
            </a:r>
            <a:endParaRPr lang="en-US" sz="4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4637088"/>
          </a:xfrm>
        </p:spPr>
        <p:txBody>
          <a:bodyPr/>
          <a:lstStyle/>
          <a:p>
            <a:r>
              <a:rPr lang="en-US" dirty="0" smtClean="0"/>
              <a:t>Working with a diverse population is considered both a basic value of the profession of counseling and part of the expected basic competence.  </a:t>
            </a:r>
          </a:p>
        </p:txBody>
      </p:sp>
    </p:spTree>
    <p:extLst>
      <p:ext uri="{BB962C8B-B14F-4D97-AF65-F5344CB8AC3E}">
        <p14:creationId xmlns:p14="http://schemas.microsoft.com/office/powerpoint/2010/main" val="2683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5932488"/>
          </a:xfrm>
        </p:spPr>
        <p:txBody>
          <a:bodyPr/>
          <a:lstStyle/>
          <a:p>
            <a:pPr lvl="4"/>
            <a:endParaRPr lang="en-US" dirty="0"/>
          </a:p>
          <a:p>
            <a:r>
              <a:rPr lang="en-US" sz="3600" dirty="0"/>
              <a:t>From the Preamble:</a:t>
            </a:r>
          </a:p>
          <a:p>
            <a:pPr lvl="1"/>
            <a:r>
              <a:rPr lang="en-US" sz="3200" dirty="0"/>
              <a:t>Professional values are an important way of living out an ethical commitment. The following are core professional values of the counseling profession:</a:t>
            </a:r>
          </a:p>
          <a:p>
            <a:pPr lvl="2"/>
            <a:r>
              <a:rPr lang="en-US" dirty="0"/>
              <a:t>1. enhancing human development throughout the life span;</a:t>
            </a:r>
          </a:p>
          <a:p>
            <a:pPr lvl="2"/>
            <a:r>
              <a:rPr lang="en-US" dirty="0"/>
              <a:t>2. honoring diversity and embracing a multicultural approach in support of the worth, dignity, potential, and uniqueness of people within their social and cultural contexts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0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4670</TotalTime>
  <Words>935</Words>
  <Application>Microsoft Office PowerPoint</Application>
  <PresentationFormat>On-screen Show (4:3)</PresentationFormat>
  <Paragraphs>145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Theme</vt:lpstr>
      <vt:lpstr> The Revised 2014 ACA Code of Ethics</vt:lpstr>
      <vt:lpstr>www.counseling.org/ethics</vt:lpstr>
      <vt:lpstr> Perry Francis Chair, Ethics Revision Task Force pfrancis@emich.edu  Erin Martz Ethics Revision Task Force staff liaison emartz@counseling.org  David Kaplan Ethics Revision Task Force staff liaison dkaplan@counseling.org      </vt:lpstr>
      <vt:lpstr>Why us?</vt:lpstr>
      <vt:lpstr>Members of the  ACA Ethics Revision Task Force</vt:lpstr>
      <vt:lpstr>Topics for today</vt:lpstr>
      <vt:lpstr>Referrals, Skills, Competence, &amp; Values</vt:lpstr>
      <vt:lpstr>What Constitutes Basic Skills?</vt:lpstr>
      <vt:lpstr>PowerPoint Presentation</vt:lpstr>
      <vt:lpstr>What Constitutes Basic Skills?</vt:lpstr>
      <vt:lpstr>Where Does This Lead Us?</vt:lpstr>
      <vt:lpstr>Confusion Over Competence To Provide Services</vt:lpstr>
      <vt:lpstr>What is Competence?  </vt:lpstr>
      <vt:lpstr>Confusion Over Imposition of Values</vt:lpstr>
      <vt:lpstr>Confusion Over Issues of Counter-Transference</vt:lpstr>
      <vt:lpstr>Confusion Over Issues of Counter-Transference</vt:lpstr>
      <vt:lpstr>Raising the bar     for counselor educators </vt:lpstr>
      <vt:lpstr>Counselor educators now have the ethical obligation to provide:</vt:lpstr>
      <vt:lpstr>As well as now explicitly stating the ethics of gatekeeping </vt:lpstr>
      <vt:lpstr>New Section!  H. Distance Counseling, Technology and Social Media </vt:lpstr>
      <vt:lpstr>Why now? Why this?  </vt:lpstr>
      <vt:lpstr>Distance Counseling Concerns </vt:lpstr>
      <vt:lpstr>Thoughts on Technology</vt:lpstr>
      <vt:lpstr>Social Media Situations </vt:lpstr>
      <vt:lpstr>The ACA knowledge center              www.counseling.org     </vt:lpstr>
      <vt:lpstr>ACA 2014 ethics code resources </vt:lpstr>
      <vt:lpstr>Consults with the ACA ethics department </vt:lpstr>
      <vt:lpstr> The Revised 2014 ACA Code of Ethics</vt:lpstr>
    </vt:vector>
  </TitlesOfParts>
  <Company>American Counseling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off the Press</dc:title>
  <dc:creator>David Kaplan</dc:creator>
  <cp:lastModifiedBy>Christina Cooke</cp:lastModifiedBy>
  <cp:revision>179</cp:revision>
  <cp:lastPrinted>2014-05-21T20:23:30Z</cp:lastPrinted>
  <dcterms:created xsi:type="dcterms:W3CDTF">2014-03-10T19:59:04Z</dcterms:created>
  <dcterms:modified xsi:type="dcterms:W3CDTF">2014-06-13T20:27:17Z</dcterms:modified>
</cp:coreProperties>
</file>